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9906000" cy="6858000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 b="def" i="def"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7" name="Shape 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Титульный слайд">
    <p:bg>
      <p:bgPr>
        <a:solidFill>
          <a:srgbClr val="ECF0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 t="0" r="0" b="0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2">
            <a:extLst/>
          </a:blip>
          <a:srcRect l="3726" t="0" r="16151" b="0"/>
          <a:stretch>
            <a:fillRect/>
          </a:stretch>
        </p:blipFill>
        <p:spPr>
          <a:xfrm flipH="1" rot="10800000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pc="-36" sz="9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6" sz="900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7" name="Shape 7"/>
          <p:cNvSpPr/>
          <p:nvPr>
            <p:ph type="sldNum" sz="quarter" idx="2"/>
          </p:nvPr>
        </p:nvSpPr>
        <p:spPr>
          <a:xfrm>
            <a:off x="9459952" y="6581923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b="1" sz="1000"/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8" name="Shape 8"/>
          <p:cNvSpPr/>
          <p:nvPr/>
        </p:nvSpPr>
        <p:spPr>
          <a:xfrm>
            <a:off x="7876847" y="202613"/>
            <a:ext cx="1431219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9" sz="15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9" sz="1500">
                <a:solidFill>
                  <a:srgbClr val="054D7E"/>
                </a:solidFill>
              </a:rPr>
              <a:t>Company name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9" name="Shape 9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0" name="Shape 10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</p:sldLayoutIdLst>
  <p:transition spd="med" advClick="1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b="1" sz="2000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b="1" sz="2000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9pPr>
    </p:bodyStyle>
    <p:otherStyle>
      <a:lvl1pPr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20" name="Shape 20"/>
          <p:cNvSpPr/>
          <p:nvPr/>
        </p:nvSpPr>
        <p:spPr>
          <a:xfrm>
            <a:off x="588425" y="2594382"/>
            <a:ext cx="2603508" cy="497875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21" name="Shape 21"/>
          <p:cNvSpPr/>
          <p:nvPr/>
        </p:nvSpPr>
        <p:spPr>
          <a:xfrm>
            <a:off x="6639169" y="2594382"/>
            <a:ext cx="2603509" cy="497875"/>
          </a:xfrm>
          <a:prstGeom prst="rect">
            <a:avLst/>
          </a:prstGeom>
          <a:solidFill>
            <a:srgbClr val="C2D7F0"/>
          </a:solidFill>
          <a:ln w="19050">
            <a:solidFill>
              <a:srgbClr val="C2D7F0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22" name="Shape 22"/>
          <p:cNvSpPr/>
          <p:nvPr/>
        </p:nvSpPr>
        <p:spPr>
          <a:xfrm>
            <a:off x="3613796" y="2594382"/>
            <a:ext cx="2603509" cy="497875"/>
          </a:xfrm>
          <a:prstGeom prst="rect">
            <a:avLst/>
          </a:prstGeom>
          <a:solidFill>
            <a:srgbClr val="AFCAEB"/>
          </a:solidFill>
          <a:ln w="19050">
            <a:solidFill>
              <a:srgbClr val="B5CEED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23" name="Shape 23"/>
          <p:cNvSpPr/>
          <p:nvPr/>
        </p:nvSpPr>
        <p:spPr>
          <a:xfrm>
            <a:off x="381000" y="1437101"/>
            <a:ext cx="207425" cy="516792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24" name="Shape 24"/>
          <p:cNvSpPr/>
          <p:nvPr/>
        </p:nvSpPr>
        <p:spPr>
          <a:xfrm>
            <a:off x="660401" y="1437099"/>
            <a:ext cx="207426" cy="516792"/>
          </a:xfrm>
          <a:prstGeom prst="rect">
            <a:avLst/>
          </a:prstGeom>
          <a:solidFill>
            <a:srgbClr val="AFCAEB"/>
          </a:solidFill>
          <a:ln w="19050">
            <a:solidFill>
              <a:srgbClr val="B5CEED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25" name="Shape 25"/>
          <p:cNvSpPr/>
          <p:nvPr/>
        </p:nvSpPr>
        <p:spPr>
          <a:xfrm>
            <a:off x="939803" y="1437098"/>
            <a:ext cx="207425" cy="516792"/>
          </a:xfrm>
          <a:prstGeom prst="rect">
            <a:avLst/>
          </a:prstGeom>
          <a:solidFill>
            <a:srgbClr val="C2D7F0"/>
          </a:solidFill>
          <a:ln w="19050">
            <a:solidFill>
              <a:srgbClr val="C2D7F0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26" name="Shape 26"/>
          <p:cNvSpPr/>
          <p:nvPr/>
        </p:nvSpPr>
        <p:spPr>
          <a:xfrm>
            <a:off x="490057" y="1990469"/>
            <a:ext cx="206022" cy="799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>
            <a:solidFill>
              <a:srgbClr val="8EB3E3"/>
            </a:solidFill>
            <a:custDash>
              <a:ds d="200000" sp="200000"/>
            </a:custDash>
            <a:miter lim="400000"/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27" name="Shape 27"/>
          <p:cNvSpPr/>
          <p:nvPr/>
        </p:nvSpPr>
        <p:spPr>
          <a:xfrm>
            <a:off x="759339" y="1991945"/>
            <a:ext cx="4154422" cy="599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6006"/>
                </a:lnTo>
                <a:lnTo>
                  <a:pt x="21600" y="16006"/>
                </a:lnTo>
                <a:lnTo>
                  <a:pt x="21600" y="21600"/>
                </a:lnTo>
              </a:path>
            </a:pathLst>
          </a:custGeom>
          <a:ln>
            <a:solidFill>
              <a:srgbClr val="AFCAEB"/>
            </a:solidFill>
            <a:custDash>
              <a:ds d="200000" sp="200000"/>
            </a:custDash>
            <a:miter lim="400000"/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28" name="Shape 28"/>
          <p:cNvSpPr/>
          <p:nvPr/>
        </p:nvSpPr>
        <p:spPr>
          <a:xfrm>
            <a:off x="1050690" y="1992542"/>
            <a:ext cx="6852874" cy="592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026"/>
                </a:lnTo>
                <a:lnTo>
                  <a:pt x="21600" y="10026"/>
                </a:lnTo>
                <a:lnTo>
                  <a:pt x="21600" y="21600"/>
                </a:lnTo>
              </a:path>
            </a:pathLst>
          </a:custGeom>
          <a:ln>
            <a:solidFill>
              <a:srgbClr val="C2D7F0"/>
            </a:solidFill>
            <a:custDash>
              <a:ds d="200000" sp="200000"/>
            </a:custDash>
            <a:miter lim="400000"/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29" name="Shape 29"/>
          <p:cNvSpPr/>
          <p:nvPr>
            <p:ph type="body" idx="4294967295"/>
          </p:nvPr>
        </p:nvSpPr>
        <p:spPr>
          <a:xfrm>
            <a:off x="241300" y="525693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Startup valuation methodology</a:t>
            </a:r>
          </a:p>
        </p:txBody>
      </p:sp>
      <p:sp>
        <p:nvSpPr>
          <p:cNvPr id="30" name="Shape 30"/>
          <p:cNvSpPr/>
          <p:nvPr/>
        </p:nvSpPr>
        <p:spPr>
          <a:xfrm>
            <a:off x="536831" y="1574847"/>
            <a:ext cx="4893976" cy="241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b="1" spc="-64" sz="1600"/>
              <a:t>               3 </a:t>
            </a:r>
            <a:r>
              <a:rPr b="1" spc="-64" sz="1600"/>
              <a:t>approaches to estimate startup value (EV)</a:t>
            </a:r>
          </a:p>
        </p:txBody>
      </p:sp>
      <p:sp>
        <p:nvSpPr>
          <p:cNvPr id="31" name="Shape 31"/>
          <p:cNvSpPr/>
          <p:nvPr/>
        </p:nvSpPr>
        <p:spPr>
          <a:xfrm>
            <a:off x="588425" y="2638214"/>
            <a:ext cx="2603508" cy="410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Cost-based approach</a:t>
            </a:r>
            <a:endParaRPr b="1" spc="-56" sz="1400">
              <a:solidFill>
                <a:srgbClr val="FFFFFF"/>
              </a:solidFill>
            </a:endParaRPr>
          </a:p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(</a:t>
            </a:r>
            <a:r>
              <a:rPr b="1" spc="-56" sz="1400">
                <a:solidFill>
                  <a:srgbClr val="FFFFFF"/>
                </a:solidFill>
              </a:rPr>
              <a:t>Asset-based approach)</a:t>
            </a:r>
          </a:p>
        </p:txBody>
      </p:sp>
      <p:sp>
        <p:nvSpPr>
          <p:cNvPr id="32" name="Shape 32"/>
          <p:cNvSpPr/>
          <p:nvPr/>
        </p:nvSpPr>
        <p:spPr>
          <a:xfrm>
            <a:off x="3613796" y="2638214"/>
            <a:ext cx="2603509" cy="410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Income approach</a:t>
            </a:r>
            <a:endParaRPr b="1" spc="-56" sz="1400">
              <a:solidFill>
                <a:srgbClr val="FFFFFF"/>
              </a:solidFill>
            </a:endParaRPr>
          </a:p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(</a:t>
            </a:r>
            <a:r>
              <a:rPr b="1" spc="-56" sz="1400">
                <a:solidFill>
                  <a:srgbClr val="FFFFFF"/>
                </a:solidFill>
              </a:rPr>
              <a:t>DCF approach)</a:t>
            </a:r>
          </a:p>
        </p:txBody>
      </p:sp>
      <p:sp>
        <p:nvSpPr>
          <p:cNvPr id="33" name="Shape 33"/>
          <p:cNvSpPr/>
          <p:nvPr/>
        </p:nvSpPr>
        <p:spPr>
          <a:xfrm>
            <a:off x="6639169" y="2735369"/>
            <a:ext cx="2603509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90000"/>
              </a:lnSpc>
              <a:defRPr b="1" spc="-56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6" sz="1400">
                <a:solidFill>
                  <a:srgbClr val="FFFFFF"/>
                </a:solidFill>
              </a:rPr>
              <a:t>Market approach</a:t>
            </a:r>
          </a:p>
        </p:txBody>
      </p:sp>
      <p:sp>
        <p:nvSpPr>
          <p:cNvPr id="34" name="Shape 34"/>
          <p:cNvSpPr/>
          <p:nvPr/>
        </p:nvSpPr>
        <p:spPr>
          <a:xfrm>
            <a:off x="588425" y="3172193"/>
            <a:ext cx="2603508" cy="1234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EV = value of assets less the value of liabilities </a:t>
            </a:r>
            <a:endParaRPr sz="1000"/>
          </a:p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Valuation of assets is often found with a recovery method</a:t>
            </a:r>
            <a:r>
              <a:rPr sz="1000"/>
              <a:t>:</a:t>
            </a:r>
            <a:r>
              <a:rPr sz="1000"/>
              <a:t> calculation of all expired resources (labor, capital), which has been consumed for the creation of all tangible and intangible assets of the project</a:t>
            </a:r>
          </a:p>
        </p:txBody>
      </p:sp>
      <p:sp>
        <p:nvSpPr>
          <p:cNvPr id="35" name="Shape 35"/>
          <p:cNvSpPr/>
          <p:nvPr/>
        </p:nvSpPr>
        <p:spPr>
          <a:xfrm>
            <a:off x="3613796" y="3172193"/>
            <a:ext cx="2603509" cy="1082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EV = Forecasted value of the net present value (NPV) of the business </a:t>
            </a:r>
            <a:endParaRPr sz="1000"/>
          </a:p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NPV is defined as the sum of discounted net cash flows (DCF) for a fixed period and a Terminal Value taking into account the amount of consumed investment</a:t>
            </a:r>
          </a:p>
        </p:txBody>
      </p:sp>
      <p:sp>
        <p:nvSpPr>
          <p:cNvPr id="36" name="Shape 36"/>
          <p:cNvSpPr/>
          <p:nvPr/>
        </p:nvSpPr>
        <p:spPr>
          <a:xfrm>
            <a:off x="6639169" y="3172193"/>
            <a:ext cx="2603509" cy="176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EV</a:t>
            </a:r>
            <a:r>
              <a:rPr sz="1000"/>
              <a:t> = </a:t>
            </a:r>
            <a:r>
              <a:rPr sz="1000"/>
              <a:t>&lt;Business indicator&gt; x &lt;Multiplier&gt;</a:t>
            </a:r>
            <a:endParaRPr sz="1000"/>
          </a:p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Examples of multipliers</a:t>
            </a:r>
            <a:r>
              <a:rPr sz="1000"/>
              <a:t>:</a:t>
            </a:r>
            <a:endParaRPr sz="1000"/>
          </a:p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&lt;EV / EBITDA&gt; coefficient "value of the company / profit before income tax, depreciation and amortization"</a:t>
            </a:r>
            <a:endParaRPr sz="1000"/>
          </a:p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&lt;EV / Sales&gt; coefficient "value of the company / sales"</a:t>
            </a:r>
            <a:endParaRPr sz="1000"/>
          </a:p>
          <a:p>
            <a:pPr lvl="0" marL="52035" indent="-52035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&lt;EV / Net Income&gt; coefficient "value of the company / net income"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39" name="Shape 39"/>
          <p:cNvSpPr/>
          <p:nvPr/>
        </p:nvSpPr>
        <p:spPr>
          <a:xfrm>
            <a:off x="471800" y="1418189"/>
            <a:ext cx="2921425" cy="497875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40" name="Shape 40"/>
          <p:cNvSpPr/>
          <p:nvPr/>
        </p:nvSpPr>
        <p:spPr>
          <a:xfrm>
            <a:off x="6590279" y="1418189"/>
            <a:ext cx="2921424" cy="497875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41" name="Shape 41"/>
          <p:cNvSpPr/>
          <p:nvPr/>
        </p:nvSpPr>
        <p:spPr>
          <a:xfrm>
            <a:off x="3526806" y="1418189"/>
            <a:ext cx="2921424" cy="497875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42" name="Shape 42"/>
          <p:cNvSpPr/>
          <p:nvPr/>
        </p:nvSpPr>
        <p:spPr>
          <a:xfrm>
            <a:off x="471800" y="2038287"/>
            <a:ext cx="2921425" cy="2110379"/>
          </a:xfrm>
          <a:prstGeom prst="rect">
            <a:avLst/>
          </a:prstGeom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grpSp>
        <p:nvGrpSpPr>
          <p:cNvPr id="45" name="Group 45"/>
          <p:cNvGrpSpPr/>
          <p:nvPr/>
        </p:nvGrpSpPr>
        <p:grpSpPr>
          <a:xfrm>
            <a:off x="3531039" y="2029790"/>
            <a:ext cx="2921424" cy="2110380"/>
            <a:chOff x="0" y="0"/>
            <a:chExt cx="2921423" cy="2110378"/>
          </a:xfrm>
        </p:grpSpPr>
        <p:sp>
          <p:nvSpPr>
            <p:cNvPr id="43" name="Shape 43"/>
            <p:cNvSpPr/>
            <p:nvPr/>
          </p:nvSpPr>
          <p:spPr>
            <a:xfrm>
              <a:off x="-1" y="0"/>
              <a:ext cx="2921425" cy="2110379"/>
            </a:xfrm>
            <a:prstGeom prst="rect">
              <a:avLst/>
            </a:prstGeom>
            <a:noFill/>
            <a:ln w="19050" cap="flat">
              <a:solidFill>
                <a:srgbClr val="8EB4E3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90000"/>
                </a:lnSpc>
                <a:defRPr sz="1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4" name="Shape 44"/>
            <p:cNvSpPr/>
            <p:nvPr/>
          </p:nvSpPr>
          <p:spPr>
            <a:xfrm>
              <a:off x="-1" y="0"/>
              <a:ext cx="2921425" cy="4102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algn="ctr">
                <a:lnSpc>
                  <a:spcPct val="90000"/>
                </a:lnSpc>
              </a:pPr>
              <a:r>
                <a:rPr sz="1400">
                  <a:solidFill>
                    <a:srgbClr val="FFFFFF"/>
                  </a:solidFill>
                </a:rPr>
                <a:t>Затратный подход</a:t>
              </a:r>
              <a:endParaRPr sz="1400">
                <a:solidFill>
                  <a:srgbClr val="FFFFFF"/>
                </a:solidFill>
              </a:endParaRPr>
            </a:p>
            <a:p>
              <a:pPr lvl="0" algn="ctr">
                <a:lnSpc>
                  <a:spcPct val="90000"/>
                </a:lnSpc>
              </a:pPr>
              <a:r>
                <a:rPr sz="1400">
                  <a:solidFill>
                    <a:srgbClr val="FFFFFF"/>
                  </a:solidFill>
                </a:rPr>
                <a:t>(</a:t>
              </a:r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6594483" y="2038286"/>
            <a:ext cx="2921424" cy="2110380"/>
            <a:chOff x="0" y="0"/>
            <a:chExt cx="2921423" cy="2110378"/>
          </a:xfrm>
        </p:grpSpPr>
        <p:sp>
          <p:nvSpPr>
            <p:cNvPr id="46" name="Shape 46"/>
            <p:cNvSpPr/>
            <p:nvPr/>
          </p:nvSpPr>
          <p:spPr>
            <a:xfrm>
              <a:off x="-1" y="0"/>
              <a:ext cx="2921425" cy="2110379"/>
            </a:xfrm>
            <a:prstGeom prst="rect">
              <a:avLst/>
            </a:prstGeom>
            <a:noFill/>
            <a:ln w="19050" cap="flat">
              <a:solidFill>
                <a:srgbClr val="8EB4E3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90000"/>
                </a:lnSpc>
                <a:defRPr sz="1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7" name="Shape 47"/>
            <p:cNvSpPr/>
            <p:nvPr/>
          </p:nvSpPr>
          <p:spPr>
            <a:xfrm>
              <a:off x="-1" y="0"/>
              <a:ext cx="2921425" cy="4102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algn="ctr">
                <a:lnSpc>
                  <a:spcPct val="90000"/>
                </a:lnSpc>
              </a:pPr>
              <a:r>
                <a:rPr sz="1400">
                  <a:solidFill>
                    <a:srgbClr val="FFFFFF"/>
                  </a:solidFill>
                </a:rPr>
                <a:t>Затратный подход</a:t>
              </a:r>
              <a:endParaRPr sz="1400">
                <a:solidFill>
                  <a:srgbClr val="FFFFFF"/>
                </a:solidFill>
              </a:endParaRPr>
            </a:p>
            <a:p>
              <a:pPr lvl="0" algn="ctr">
                <a:lnSpc>
                  <a:spcPct val="90000"/>
                </a:lnSpc>
              </a:pPr>
              <a:r>
                <a:rPr sz="1400">
                  <a:solidFill>
                    <a:srgbClr val="FFFFFF"/>
                  </a:solidFill>
                </a:rPr>
                <a:t>(</a:t>
              </a:r>
            </a:p>
          </p:txBody>
        </p:sp>
      </p:grpSp>
      <p:sp>
        <p:nvSpPr>
          <p:cNvPr id="49" name="Shape 49"/>
          <p:cNvSpPr/>
          <p:nvPr/>
        </p:nvSpPr>
        <p:spPr>
          <a:xfrm>
            <a:off x="3694201" y="4849735"/>
            <a:ext cx="2603509" cy="1111314"/>
          </a:xfrm>
          <a:prstGeom prst="rect">
            <a:avLst/>
          </a:prstGeom>
          <a:ln w="19050">
            <a:solidFill>
              <a:srgbClr val="8EB4E3"/>
            </a:solidFill>
          </a:ln>
        </p:spPr>
        <p:txBody>
          <a:bodyPr lIns="0" tIns="0" rIns="0" bIns="0" anchor="ctr"/>
          <a:lstStyle/>
          <a:p>
            <a:pPr lvl="0" algn="ctr">
              <a:lnSpc>
                <a:spcPct val="150000"/>
              </a:lnSpc>
              <a:defRPr sz="1400">
                <a:solidFill>
                  <a:srgbClr val="558ED5"/>
                </a:solidFill>
              </a:defRPr>
            </a:pPr>
          </a:p>
        </p:txBody>
      </p:sp>
      <p:sp>
        <p:nvSpPr>
          <p:cNvPr id="71" name="Shape 71"/>
          <p:cNvSpPr/>
          <p:nvPr/>
        </p:nvSpPr>
        <p:spPr>
          <a:xfrm>
            <a:off x="1931670" y="4157980"/>
            <a:ext cx="3059430" cy="6807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961"/>
                </a:lnTo>
                <a:lnTo>
                  <a:pt x="21600" y="10961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8EB3E3"/>
            </a:solidFill>
            <a:custDash>
              <a:ds d="200000" sp="200000"/>
            </a:custDash>
            <a:miter lim="400000"/>
            <a:headEnd type="oval"/>
          </a:ln>
        </p:spPr>
        <p:txBody>
          <a:bodyPr/>
          <a:lstStyle/>
          <a:p>
            <a:pPr lvl="0"/>
          </a:p>
        </p:txBody>
      </p:sp>
      <p:sp>
        <p:nvSpPr>
          <p:cNvPr id="72" name="Shape 72"/>
          <p:cNvSpPr/>
          <p:nvPr/>
        </p:nvSpPr>
        <p:spPr>
          <a:xfrm>
            <a:off x="4994909" y="4157979"/>
            <a:ext cx="3059431" cy="681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10941"/>
                </a:lnTo>
                <a:lnTo>
                  <a:pt x="0" y="10941"/>
                </a:lnTo>
                <a:lnTo>
                  <a:pt x="0" y="21600"/>
                </a:lnTo>
              </a:path>
            </a:pathLst>
          </a:custGeom>
          <a:ln w="12700">
            <a:solidFill>
              <a:srgbClr val="8EB3E3"/>
            </a:solidFill>
            <a:custDash>
              <a:ds d="200000" sp="200000"/>
            </a:custDash>
            <a:miter lim="400000"/>
            <a:headEnd type="oval"/>
          </a:ln>
        </p:spPr>
        <p:txBody>
          <a:bodyPr/>
          <a:lstStyle/>
          <a:p>
            <a:pPr lvl="0"/>
          </a:p>
        </p:txBody>
      </p:sp>
      <p:sp>
        <p:nvSpPr>
          <p:cNvPr id="52" name="Shape 52"/>
          <p:cNvSpPr/>
          <p:nvPr>
            <p:ph type="body" idx="4294967295"/>
          </p:nvPr>
        </p:nvSpPr>
        <p:spPr>
          <a:xfrm>
            <a:off x="241300" y="525693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Startup valuation</a:t>
            </a:r>
          </a:p>
        </p:txBody>
      </p:sp>
      <p:grpSp>
        <p:nvGrpSpPr>
          <p:cNvPr id="55" name="Group 55"/>
          <p:cNvGrpSpPr/>
          <p:nvPr/>
        </p:nvGrpSpPr>
        <p:grpSpPr>
          <a:xfrm>
            <a:off x="4109294" y="2114900"/>
            <a:ext cx="1756444" cy="611643"/>
            <a:chOff x="0" y="0"/>
            <a:chExt cx="1756442" cy="611641"/>
          </a:xfrm>
        </p:grpSpPr>
        <p:sp>
          <p:nvSpPr>
            <p:cNvPr id="53" name="Shape 53"/>
            <p:cNvSpPr/>
            <p:nvPr/>
          </p:nvSpPr>
          <p:spPr>
            <a:xfrm>
              <a:off x="0" y="0"/>
              <a:ext cx="1756443" cy="611642"/>
            </a:xfrm>
            <a:prstGeom prst="rect">
              <a:avLst/>
            </a:prstGeom>
            <a:blipFill rotWithShape="1">
              <a:blip r:embed="rId2"/>
              <a:srcRect l="0" t="0" r="0" b="0"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4" name="Shape 54"/>
            <p:cNvSpPr/>
            <p:nvPr/>
          </p:nvSpPr>
          <p:spPr>
            <a:xfrm>
              <a:off x="0" y="0"/>
              <a:ext cx="1756443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t> </a:t>
              </a:r>
            </a:p>
          </p:txBody>
        </p:sp>
      </p:grpSp>
      <p:sp>
        <p:nvSpPr>
          <p:cNvPr id="56" name="Shape 56"/>
          <p:cNvSpPr/>
          <p:nvPr/>
        </p:nvSpPr>
        <p:spPr>
          <a:xfrm>
            <a:off x="4576986" y="3651201"/>
            <a:ext cx="73539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EV = ???</a:t>
            </a:r>
          </a:p>
        </p:txBody>
      </p:sp>
      <p:sp>
        <p:nvSpPr>
          <p:cNvPr id="57" name="Shape 57"/>
          <p:cNvSpPr/>
          <p:nvPr/>
        </p:nvSpPr>
        <p:spPr>
          <a:xfrm>
            <a:off x="3855098" y="2803157"/>
            <a:ext cx="2511838" cy="618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/>
            <a:r>
              <a:rPr i="1" sz="800"/>
              <a:t>CF</a:t>
            </a:r>
            <a:r>
              <a:rPr baseline="-25000" i="1" sz="800"/>
              <a:t>i</a:t>
            </a:r>
            <a:r>
              <a:rPr i="1" sz="800"/>
              <a:t> </a:t>
            </a:r>
            <a:r>
              <a:rPr sz="800"/>
              <a:t>– free cash flows</a:t>
            </a:r>
            <a:endParaRPr sz="800"/>
          </a:p>
          <a:p>
            <a:pPr lvl="0"/>
            <a:r>
              <a:rPr i="1" sz="800"/>
              <a:t>r</a:t>
            </a:r>
            <a:r>
              <a:rPr sz="800"/>
              <a:t> – discount rate</a:t>
            </a:r>
            <a:endParaRPr sz="800"/>
          </a:p>
          <a:p>
            <a:pPr lvl="0"/>
            <a:r>
              <a:rPr i="1" sz="800"/>
              <a:t>N </a:t>
            </a:r>
            <a:r>
              <a:rPr sz="800"/>
              <a:t>– number of periods</a:t>
            </a:r>
            <a:endParaRPr sz="800"/>
          </a:p>
          <a:p>
            <a:pPr lvl="0"/>
            <a:r>
              <a:rPr i="1" sz="800"/>
              <a:t>TV</a:t>
            </a:r>
            <a:r>
              <a:rPr sz="800"/>
              <a:t> –Terminal Value</a:t>
            </a:r>
          </a:p>
        </p:txBody>
      </p:sp>
      <p:sp>
        <p:nvSpPr>
          <p:cNvPr id="58" name="Shape 58"/>
          <p:cNvSpPr/>
          <p:nvPr/>
        </p:nvSpPr>
        <p:spPr>
          <a:xfrm>
            <a:off x="1521982" y="3651201"/>
            <a:ext cx="73539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EV = ???</a:t>
            </a:r>
          </a:p>
        </p:txBody>
      </p:sp>
      <p:sp>
        <p:nvSpPr>
          <p:cNvPr id="59" name="Shape 59"/>
          <p:cNvSpPr/>
          <p:nvPr/>
        </p:nvSpPr>
        <p:spPr>
          <a:xfrm>
            <a:off x="7572726" y="3652606"/>
            <a:ext cx="73539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EV = ???</a:t>
            </a:r>
          </a:p>
        </p:txBody>
      </p:sp>
      <p:sp>
        <p:nvSpPr>
          <p:cNvPr id="60" name="Shape 60"/>
          <p:cNvSpPr/>
          <p:nvPr/>
        </p:nvSpPr>
        <p:spPr>
          <a:xfrm>
            <a:off x="1031548" y="2553684"/>
            <a:ext cx="2038146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i="1" sz="1100"/>
            </a:lvl1pPr>
          </a:lstStyle>
          <a:p>
            <a:pPr lvl="0">
              <a:defRPr i="0" sz="1800"/>
            </a:pPr>
            <a:r>
              <a:rPr i="1" sz="1100"/>
              <a:t>EV = Sum of resources consumed for the creation of assets - Liabilities</a:t>
            </a:r>
          </a:p>
        </p:txBody>
      </p:sp>
      <p:cxnSp>
        <p:nvCxnSpPr>
          <p:cNvPr id="61" name="Connector 61"/>
          <p:cNvCxnSpPr>
            <a:stCxn id="63" idx="0"/>
            <a:endCxn id="59" idx="0"/>
          </p:cNvCxnSpPr>
          <p:nvPr/>
        </p:nvCxnSpPr>
        <p:spPr>
          <a:xfrm flipH="1">
            <a:off x="7937500" y="2844800"/>
            <a:ext cx="1308100" cy="939800"/>
          </a:xfrm>
          <a:prstGeom prst="bentConnector3">
            <a:avLst>
              <a:gd name="adj1" fmla="val 47572"/>
            </a:avLst>
          </a:prstGeom>
          <a:ln w="15875">
            <a:solidFill>
              <a:srgbClr val="808080"/>
            </a:solidFill>
            <a:tailEnd type="triangle"/>
          </a:ln>
        </p:spPr>
      </p:cxnSp>
      <p:pic>
        <p:nvPicPr>
          <p:cNvPr id="62" name="image2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50504" y="2077130"/>
            <a:ext cx="2838151" cy="1036268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Shape 63"/>
          <p:cNvSpPr/>
          <p:nvPr/>
        </p:nvSpPr>
        <p:spPr>
          <a:xfrm>
            <a:off x="9014645" y="2565406"/>
            <a:ext cx="474009" cy="559786"/>
          </a:xfrm>
          <a:prstGeom prst="rect">
            <a:avLst/>
          </a:prstGeom>
          <a:ln w="15875">
            <a:solidFill>
              <a:srgbClr val="80808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4" name="Shape 64"/>
          <p:cNvSpPr/>
          <p:nvPr/>
        </p:nvSpPr>
        <p:spPr>
          <a:xfrm>
            <a:off x="3685763" y="5144012"/>
            <a:ext cx="2603508" cy="5397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b="1" spc="-56" sz="1400">
                <a:solidFill>
                  <a:srgbClr val="558ED5"/>
                </a:solidFill>
              </a:rPr>
              <a:t>Integral estimation</a:t>
            </a:r>
            <a:endParaRPr b="1" spc="-56" sz="1400">
              <a:solidFill>
                <a:srgbClr val="558ED5"/>
              </a:solidFill>
            </a:endParaRPr>
          </a:p>
          <a:p>
            <a:pPr lvl="0" algn="ctr">
              <a:lnSpc>
                <a:spcPct val="150000"/>
              </a:lnSpc>
            </a:pPr>
            <a:r>
              <a:rPr b="1" spc="-56" sz="1400">
                <a:solidFill>
                  <a:srgbClr val="558ED5"/>
                </a:solidFill>
              </a:rPr>
              <a:t>EV = </a:t>
            </a:r>
            <a:r>
              <a:rPr b="1" spc="-56" sz="1400">
                <a:solidFill>
                  <a:srgbClr val="558ED5"/>
                </a:solidFill>
              </a:rPr>
              <a:t>???</a:t>
            </a:r>
          </a:p>
        </p:txBody>
      </p:sp>
      <p:sp>
        <p:nvSpPr>
          <p:cNvPr id="65" name="Shape 65"/>
          <p:cNvSpPr/>
          <p:nvPr/>
        </p:nvSpPr>
        <p:spPr>
          <a:xfrm>
            <a:off x="471800" y="1418189"/>
            <a:ext cx="2921425" cy="497875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66" name="Shape 66"/>
          <p:cNvSpPr/>
          <p:nvPr/>
        </p:nvSpPr>
        <p:spPr>
          <a:xfrm>
            <a:off x="471800" y="1468989"/>
            <a:ext cx="2921425" cy="410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Cost-based approach</a:t>
            </a:r>
            <a:endParaRPr b="1" spc="-56" sz="1400">
              <a:solidFill>
                <a:srgbClr val="FFFFFF"/>
              </a:solidFill>
            </a:endParaRPr>
          </a:p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(</a:t>
            </a:r>
            <a:r>
              <a:rPr b="1" spc="-56" sz="1400">
                <a:solidFill>
                  <a:srgbClr val="FFFFFF"/>
                </a:solidFill>
              </a:rPr>
              <a:t>Asset-based approach)</a:t>
            </a:r>
          </a:p>
        </p:txBody>
      </p:sp>
      <p:sp>
        <p:nvSpPr>
          <p:cNvPr id="67" name="Shape 67"/>
          <p:cNvSpPr/>
          <p:nvPr/>
        </p:nvSpPr>
        <p:spPr>
          <a:xfrm>
            <a:off x="6590279" y="1418189"/>
            <a:ext cx="2921424" cy="497875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 anchor="ctr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68" name="Shape 68"/>
          <p:cNvSpPr/>
          <p:nvPr/>
        </p:nvSpPr>
        <p:spPr>
          <a:xfrm>
            <a:off x="6590279" y="1559176"/>
            <a:ext cx="2921424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90000"/>
              </a:lnSpc>
              <a:defRPr b="1" spc="-56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6" sz="1400">
                <a:solidFill>
                  <a:srgbClr val="FFFFFF"/>
                </a:solidFill>
              </a:rPr>
              <a:t>Market approach</a:t>
            </a:r>
          </a:p>
        </p:txBody>
      </p:sp>
      <p:sp>
        <p:nvSpPr>
          <p:cNvPr id="69" name="Shape 69"/>
          <p:cNvSpPr/>
          <p:nvPr/>
        </p:nvSpPr>
        <p:spPr>
          <a:xfrm>
            <a:off x="3526806" y="1418189"/>
            <a:ext cx="2921424" cy="497875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70" name="Shape 70"/>
          <p:cNvSpPr/>
          <p:nvPr/>
        </p:nvSpPr>
        <p:spPr>
          <a:xfrm>
            <a:off x="3526806" y="1468989"/>
            <a:ext cx="2921424" cy="410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Income approach</a:t>
            </a:r>
            <a:endParaRPr b="1" spc="-72">
              <a:solidFill>
                <a:srgbClr val="FFFFFF"/>
              </a:solidFill>
            </a:endParaRPr>
          </a:p>
          <a:p>
            <a:pPr lvl="0" algn="ctr">
              <a:lnSpc>
                <a:spcPct val="90000"/>
              </a:lnSpc>
            </a:pPr>
            <a:r>
              <a:rPr b="1" spc="-56" sz="1400">
                <a:solidFill>
                  <a:srgbClr val="FFFFFF"/>
                </a:solidFill>
              </a:rPr>
              <a:t>(</a:t>
            </a:r>
            <a:r>
              <a:rPr b="1" spc="-56" sz="1400">
                <a:solidFill>
                  <a:srgbClr val="FFFFFF"/>
                </a:solidFill>
              </a:rPr>
              <a:t>DCF approach)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